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2" roundtripDataSignature="AMtx7mhM172HTFFgPN8sxNrVK96M9nXs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008e68ad9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3008e68ad9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84721f11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084721f11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08e68ad9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3008e68ad9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84721f11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3084721f11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08e68ad9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3008e68ad9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84721f11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3084721f11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3f890db6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303f890db6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084721f11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3084721f11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84721f11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3084721f11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a420ff39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0a420ff39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084721f11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3084721f11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84721f11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3084721f11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a420ff39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0a420ff39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a420ff39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0a420ff39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a420ff39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30a420ff39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0a420ff39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30a420ff39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4642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Master Thesis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724938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5200">
                <a:solidFill>
                  <a:schemeClr val="dk1"/>
                </a:solidFill>
              </a:rPr>
              <a:t>Electric Engine Modelling </a:t>
            </a:r>
            <a:endParaRPr sz="5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3360"/>
              <a:buNone/>
            </a:pPr>
            <a:r>
              <a:t/>
            </a:r>
            <a:endParaRPr sz="5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/>
          <p:nvPr>
            <p:ph type="title"/>
          </p:nvPr>
        </p:nvSpPr>
        <p:spPr>
          <a:xfrm>
            <a:off x="157000" y="1788625"/>
            <a:ext cx="86136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1st Approach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Tabular Representation</a:t>
            </a:r>
            <a:endParaRPr/>
          </a:p>
        </p:txBody>
      </p:sp>
      <p:sp>
        <p:nvSpPr>
          <p:cNvPr id="121" name="Google Shape;121;p11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MLP model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Topology invariance achieved with distinct columns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Geometric connections not explicit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slots/Magnets/Windings are represented by count as columns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27" name="Google Shape;127;p12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NAN values replaced as -1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degree values converted to their corresponding radian values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MinMax Scaler - Mgrenz, ETA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 Scaler - Input features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ETA grids padded with the max rows based on Max Mgrenz value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Cross Fold Validation used to have most data for training- 5 folds and best performing model(lowest combined loss and both outputs scores to be minimum) to be chosen for inference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MLP Training Plots </a:t>
            </a:r>
            <a:endParaRPr/>
          </a:p>
        </p:txBody>
      </p:sp>
      <p:pic>
        <p:nvPicPr>
          <p:cNvPr id="133" name="Google Shape;13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862448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08e68ad9d_0_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MLP Validation Plots </a:t>
            </a:r>
            <a:endParaRPr/>
          </a:p>
        </p:txBody>
      </p:sp>
      <p:pic>
        <p:nvPicPr>
          <p:cNvPr id="139" name="Google Shape;139;g3008e68ad9d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871136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Loss Calculation</a:t>
            </a:r>
            <a:endParaRPr/>
          </a:p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533400" y="1544550"/>
            <a:ext cx="81792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 : Mean Squared Error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 Loss = 2D KPI Loss Weightage(2D KPI Loss Regularization +  </a:t>
            </a:r>
            <a:r>
              <a:rPr lang="en"/>
              <a:t>2D KPI Loss) +  3D KPI Loss Weightage(3D KPI Loss Regularization +  3D KPI Loss)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84721f11c_0_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MSE Loss 2D KPI</a:t>
            </a:r>
            <a:endParaRPr/>
          </a:p>
        </p:txBody>
      </p:sp>
      <p:pic>
        <p:nvPicPr>
          <p:cNvPr id="151" name="Google Shape;151;g3084721f11c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75" y="1353825"/>
            <a:ext cx="6648450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008e68ad9d_0_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Loss Regularization for 2D KPI</a:t>
            </a:r>
            <a:endParaRPr/>
          </a:p>
        </p:txBody>
      </p:sp>
      <p:sp>
        <p:nvSpPr>
          <p:cNvPr id="157" name="Google Shape;157;g3008e68ad9d_0_22"/>
          <p:cNvSpPr txBox="1"/>
          <p:nvPr>
            <p:ph idx="1" type="body"/>
          </p:nvPr>
        </p:nvSpPr>
        <p:spPr>
          <a:xfrm>
            <a:off x="445075" y="1115250"/>
            <a:ext cx="8387100" cy="1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8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Regularization : MSE Loss L2 regularized such that prediction of a specific element in the array is less than or equal to prior element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encourage monotonically decreasing array values(as implied by torque curve)</a:t>
            </a:r>
            <a:endParaRPr/>
          </a:p>
        </p:txBody>
      </p:sp>
      <p:pic>
        <p:nvPicPr>
          <p:cNvPr id="158" name="Google Shape;158;g3008e68ad9d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75" y="3017525"/>
            <a:ext cx="766762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084721f11c_0_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MSE Loss 3D KPI</a:t>
            </a:r>
            <a:endParaRPr/>
          </a:p>
        </p:txBody>
      </p:sp>
      <p:pic>
        <p:nvPicPr>
          <p:cNvPr id="164" name="Google Shape;164;g3084721f11c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25" y="1199150"/>
            <a:ext cx="760095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08e68ad9d_0_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"/>
              <a:t>Loss Regularization for 3D KPI</a:t>
            </a:r>
            <a:endParaRPr/>
          </a:p>
        </p:txBody>
      </p:sp>
      <p:sp>
        <p:nvSpPr>
          <p:cNvPr id="170" name="Google Shape;170;g3008e68ad9d_0_16"/>
          <p:cNvSpPr txBox="1"/>
          <p:nvPr>
            <p:ph idx="1" type="body"/>
          </p:nvPr>
        </p:nvSpPr>
        <p:spPr>
          <a:xfrm>
            <a:off x="445075" y="1097200"/>
            <a:ext cx="7890600" cy="12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values corresponding to center row of each grid contribute to loss regularization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Thus favoring 0’s as the efficiency at torque 0 is always 0</a:t>
            </a:r>
            <a:endParaRPr/>
          </a:p>
        </p:txBody>
      </p:sp>
      <p:pic>
        <p:nvPicPr>
          <p:cNvPr id="171" name="Google Shape;171;g3008e68ad9d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625" y="2381800"/>
            <a:ext cx="4828375" cy="25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61" name="Google Shape;61;p2"/>
          <p:cNvSpPr txBox="1"/>
          <p:nvPr>
            <p:ph idx="1" type="body"/>
          </p:nvPr>
        </p:nvSpPr>
        <p:spPr>
          <a:xfrm>
            <a:off x="360050" y="2063600"/>
            <a:ext cx="79563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To predict 2D and 3D KPIs : Mgrenz(Torque Curve) and ETA(Efficiency Grid) plots for topology invariant IPSM Electric Motors designs.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Regression Problem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084721f11c_0_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Total Loss</a:t>
            </a:r>
            <a:endParaRPr/>
          </a:p>
        </p:txBody>
      </p:sp>
      <p:sp>
        <p:nvSpPr>
          <p:cNvPr id="177" name="Google Shape;177;g3084721f11c_0_19"/>
          <p:cNvSpPr txBox="1"/>
          <p:nvPr>
            <p:ph idx="1" type="body"/>
          </p:nvPr>
        </p:nvSpPr>
        <p:spPr>
          <a:xfrm>
            <a:off x="1306850" y="1109475"/>
            <a:ext cx="63714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 Loss = Loss calculated for 2D KPI + 3D KPI</a:t>
            </a:r>
            <a:endParaRPr/>
          </a:p>
        </p:txBody>
      </p:sp>
      <p:pic>
        <p:nvPicPr>
          <p:cNvPr id="178" name="Google Shape;178;g3084721f11c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25" y="2166875"/>
            <a:ext cx="8217960" cy="25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Post Processing</a:t>
            </a:r>
            <a:endParaRPr/>
          </a:p>
        </p:txBody>
      </p:sp>
      <p:sp>
        <p:nvSpPr>
          <p:cNvPr id="184" name="Google Shape;184;p15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Scale input and targets with the same scale used for training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Once predictions are obtained, inverse scale them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MLP Training Results for KPI prediction Mgrenz</a:t>
            </a:r>
            <a:endParaRPr/>
          </a:p>
        </p:txBody>
      </p:sp>
      <p:pic>
        <p:nvPicPr>
          <p:cNvPr id="190" name="Google Shape;1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68088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3f890db68_0_3"/>
          <p:cNvSpPr txBox="1"/>
          <p:nvPr>
            <p:ph type="title"/>
          </p:nvPr>
        </p:nvSpPr>
        <p:spPr>
          <a:xfrm>
            <a:off x="311700" y="135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MLP Training Results for KPI prediction ETA</a:t>
            </a:r>
            <a:endParaRPr/>
          </a:p>
        </p:txBody>
      </p:sp>
      <p:pic>
        <p:nvPicPr>
          <p:cNvPr id="196" name="Google Shape;196;g303f890db68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69" y="810375"/>
            <a:ext cx="7299657" cy="200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303f890db68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213" y="2919025"/>
            <a:ext cx="7463174" cy="200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Post Processing</a:t>
            </a:r>
            <a:endParaRPr/>
          </a:p>
        </p:txBody>
      </p:sp>
      <p:sp>
        <p:nvSpPr>
          <p:cNvPr id="203" name="Google Shape;203;p18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Scale input and targets with the same scale used for training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 max value in y1 target prediction from train data to determine grid size for plotting ETA grid as contour plot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Evaluation Metrics</a:t>
            </a:r>
            <a:endParaRPr/>
          </a:p>
        </p:txBody>
      </p:sp>
      <p:sp>
        <p:nvSpPr>
          <p:cNvPr id="209" name="Google Shape;209;p19"/>
          <p:cNvSpPr txBox="1"/>
          <p:nvPr>
            <p:ph idx="1" type="body"/>
          </p:nvPr>
        </p:nvSpPr>
        <p:spPr>
          <a:xfrm>
            <a:off x="360050" y="1453625"/>
            <a:ext cx="8120700" cy="23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RMSE as a Score for both KPIs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Difference and Percentage Difference for 2D KPI and Difference for 3D KPI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084721f11c_0_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Evaluation Metric for 2D KPI</a:t>
            </a:r>
            <a:endParaRPr/>
          </a:p>
        </p:txBody>
      </p:sp>
      <p:pic>
        <p:nvPicPr>
          <p:cNvPr id="215" name="Google Shape;215;g3084721f11c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200" y="1653550"/>
            <a:ext cx="6638925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084721f11c_0_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Evaluation Statistics 2D KPI</a:t>
            </a:r>
            <a:endParaRPr/>
          </a:p>
        </p:txBody>
      </p:sp>
      <p:pic>
        <p:nvPicPr>
          <p:cNvPr id="221" name="Google Shape;221;g3084721f11c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813" y="1160450"/>
            <a:ext cx="598638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a420ff39a_0_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Evaluation Statistics 2D KPI</a:t>
            </a:r>
            <a:endParaRPr/>
          </a:p>
        </p:txBody>
      </p:sp>
      <p:pic>
        <p:nvPicPr>
          <p:cNvPr id="227" name="Google Shape;227;g30a420ff39a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838" y="1017725"/>
            <a:ext cx="720106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84721f11c_0_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Evaluation Metric for 3D KPI</a:t>
            </a:r>
            <a:endParaRPr/>
          </a:p>
        </p:txBody>
      </p:sp>
      <p:pic>
        <p:nvPicPr>
          <p:cNvPr id="233" name="Google Shape;233;g3084721f11c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525" y="1392475"/>
            <a:ext cx="689610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title"/>
          </p:nvPr>
        </p:nvSpPr>
        <p:spPr>
          <a:xfrm>
            <a:off x="350375" y="225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Mgrenz KPI - 2d Plot</a:t>
            </a:r>
            <a:endParaRPr/>
          </a:p>
        </p:txBody>
      </p:sp>
      <p:pic>
        <p:nvPicPr>
          <p:cNvPr id="67" name="Google Shape;6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9875" y="1018350"/>
            <a:ext cx="6077825" cy="362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84721f11c_0_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Evaluation Statistics 3D KPI</a:t>
            </a:r>
            <a:endParaRPr/>
          </a:p>
        </p:txBody>
      </p:sp>
      <p:pic>
        <p:nvPicPr>
          <p:cNvPr id="239" name="Google Shape;239;g3084721f11c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650" y="1017725"/>
            <a:ext cx="592394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a420ff39a_0_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Evaluation Statistics 3D KPI</a:t>
            </a:r>
            <a:endParaRPr/>
          </a:p>
        </p:txBody>
      </p:sp>
      <p:pic>
        <p:nvPicPr>
          <p:cNvPr id="245" name="Google Shape;245;g30a420ff39a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00" y="1017725"/>
            <a:ext cx="780199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0a420ff39a_0_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Baseline Model</a:t>
            </a:r>
            <a:endParaRPr/>
          </a:p>
        </p:txBody>
      </p:sp>
      <p:sp>
        <p:nvSpPr>
          <p:cNvPr id="251" name="Google Shape;251;g30a420ff39a_0_11"/>
          <p:cNvSpPr txBox="1"/>
          <p:nvPr/>
        </p:nvSpPr>
        <p:spPr>
          <a:xfrm>
            <a:off x="813775" y="1279600"/>
            <a:ext cx="7850700" cy="3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Averaged Test Dataset for both outputs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0a420ff39a_0_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2D KPI</a:t>
            </a:r>
            <a:endParaRPr/>
          </a:p>
        </p:txBody>
      </p:sp>
      <p:pic>
        <p:nvPicPr>
          <p:cNvPr id="257" name="Google Shape;257;g30a420ff39a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238" y="1017725"/>
            <a:ext cx="732353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a420ff39a_0_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KPI</a:t>
            </a:r>
            <a:endParaRPr/>
          </a:p>
        </p:txBody>
      </p:sp>
      <p:pic>
        <p:nvPicPr>
          <p:cNvPr id="263" name="Google Shape;263;g30a420ff39a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25" y="1131450"/>
            <a:ext cx="783567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Graph Representation</a:t>
            </a:r>
            <a:endParaRPr/>
          </a:p>
        </p:txBody>
      </p:sp>
      <p:sp>
        <p:nvSpPr>
          <p:cNvPr id="269" name="Google Shape;269;p20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Hetereogeneous GNN model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Represent data as graph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Topology invariance to be achieved here by having different nodes and edges but node and edge type always would remain consistent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Geometry is much better represented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slots/Magnets/Windings are represented as different nodes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Apt for our usecase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1"/>
          <p:cNvSpPr txBox="1"/>
          <p:nvPr>
            <p:ph idx="1" type="subTitle"/>
          </p:nvPr>
        </p:nvSpPr>
        <p:spPr>
          <a:xfrm>
            <a:off x="234350" y="19446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3360"/>
              <a:buNone/>
            </a:pPr>
            <a:r>
              <a:rPr i="1" lang="en" sz="5200">
                <a:solidFill>
                  <a:schemeClr val="dk1"/>
                </a:solidFill>
              </a:rPr>
              <a:t>Thank you</a:t>
            </a:r>
            <a:endParaRPr i="1" sz="5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3360"/>
              <a:buNone/>
            </a:pPr>
            <a:r>
              <a:t/>
            </a:r>
            <a:endParaRPr sz="5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/>
          <p:nvPr>
            <p:ph type="title"/>
          </p:nvPr>
        </p:nvSpPr>
        <p:spPr>
          <a:xfrm>
            <a:off x="350375" y="225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ETA KPI - 3d Plot</a:t>
            </a:r>
            <a:endParaRPr/>
          </a:p>
        </p:txBody>
      </p:sp>
      <p:pic>
        <p:nvPicPr>
          <p:cNvPr id="73" name="Google Shape;7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6000" y="960350"/>
            <a:ext cx="5873937" cy="404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79" name="Google Shape;79;p5"/>
          <p:cNvSpPr txBox="1"/>
          <p:nvPr>
            <p:ph idx="1" type="body"/>
          </p:nvPr>
        </p:nvSpPr>
        <p:spPr>
          <a:xfrm>
            <a:off x="311700" y="1067775"/>
            <a:ext cx="2880600" cy="13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Valeo provided ~1500 Double V magnet parametric description</a:t>
            </a:r>
            <a:endParaRPr/>
          </a:p>
        </p:txBody>
      </p:sp>
      <p:pic>
        <p:nvPicPr>
          <p:cNvPr id="80" name="Google Shape;8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302" y="2499626"/>
            <a:ext cx="2493311" cy="220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3500" y="1017725"/>
            <a:ext cx="436211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Electric Motor Cross-section</a:t>
            </a:r>
            <a:endParaRPr/>
          </a:p>
        </p:txBody>
      </p:sp>
      <p:pic>
        <p:nvPicPr>
          <p:cNvPr id="87" name="Google Shape;8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1975" y="1102450"/>
            <a:ext cx="528004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EM Topologies Manufactured by Valeo</a:t>
            </a:r>
            <a:endParaRPr/>
          </a:p>
        </p:txBody>
      </p:sp>
      <p:pic>
        <p:nvPicPr>
          <p:cNvPr id="93" name="Google Shape;9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275" y="1276463"/>
            <a:ext cx="2626226" cy="300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0000" y="1055979"/>
            <a:ext cx="2601325" cy="3344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83600" y="1276475"/>
            <a:ext cx="2960399" cy="308205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"/>
          <p:cNvSpPr txBox="1"/>
          <p:nvPr/>
        </p:nvSpPr>
        <p:spPr>
          <a:xfrm>
            <a:off x="726750" y="4354100"/>
            <a:ext cx="1878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Single V Magnet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"/>
          <p:cNvSpPr txBox="1"/>
          <p:nvPr/>
        </p:nvSpPr>
        <p:spPr>
          <a:xfrm>
            <a:off x="6520100" y="4354100"/>
            <a:ext cx="2117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Double V Magnet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7"/>
          <p:cNvSpPr txBox="1"/>
          <p:nvPr/>
        </p:nvSpPr>
        <p:spPr>
          <a:xfrm>
            <a:off x="3874025" y="4438825"/>
            <a:ext cx="167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Nabla Magnet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Process Flowchart</a:t>
            </a:r>
            <a:endParaRPr/>
          </a:p>
        </p:txBody>
      </p:sp>
      <p:pic>
        <p:nvPicPr>
          <p:cNvPr id="104" name="Google Shape;10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190" y="1017725"/>
            <a:ext cx="7449610" cy="40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Proposed Timeline</a:t>
            </a:r>
            <a:endParaRPr/>
          </a:p>
        </p:txBody>
      </p:sp>
      <p:pic>
        <p:nvPicPr>
          <p:cNvPr id="110" name="Google Shape;11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8839202" cy="34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